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9" r:id="rId2"/>
    <p:sldId id="260" r:id="rId3"/>
    <p:sldId id="261" r:id="rId4"/>
    <p:sldId id="256" r:id="rId5"/>
    <p:sldId id="257" r:id="rId6"/>
    <p:sldId id="258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67" r:id="rId16"/>
    <p:sldId id="268" r:id="rId17"/>
    <p:sldId id="269" r:id="rId18"/>
    <p:sldId id="264" r:id="rId19"/>
    <p:sldId id="262" r:id="rId20"/>
    <p:sldId id="263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xmlns="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11T13:37:09.906" idx="1">
    <p:pos x="10" y="10"/>
    <p:text/>
    <p:extLst>
      <p:ext uri="{C676402C-5697-4E1C-873F-D02D1690AC5C}">
        <p15:threadingInfo xmlns:p15="http://schemas.microsoft.com/office/powerpoint/2012/main" xmlns="" timeZoneBias="-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FFBB1-A69C-42ED-BA7A-35BF6B331E94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21FBCA-0E9A-4CDD-A826-FDF19A8F33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041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54536-3B4D-4DCC-B1DD-1848764A373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631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29C0-197B-4038-92F0-8B77D6094EC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8E8E-D452-496E-AFB0-35B212CD4B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459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29C0-197B-4038-92F0-8B77D6094EC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8E8E-D452-496E-AFB0-35B212CD4B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662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29C0-197B-4038-92F0-8B77D6094EC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8E8E-D452-496E-AFB0-35B212CD4B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587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29C0-197B-4038-92F0-8B77D6094EC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8E8E-D452-496E-AFB0-35B212CD4B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646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29C0-197B-4038-92F0-8B77D6094EC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8E8E-D452-496E-AFB0-35B212CD4B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12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29C0-197B-4038-92F0-8B77D6094EC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8E8E-D452-496E-AFB0-35B212CD4B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29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29C0-197B-4038-92F0-8B77D6094EC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8E8E-D452-496E-AFB0-35B212CD4B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114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29C0-197B-4038-92F0-8B77D6094EC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8E8E-D452-496E-AFB0-35B212CD4B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05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29C0-197B-4038-92F0-8B77D6094EC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8E8E-D452-496E-AFB0-35B212CD4B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505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29C0-197B-4038-92F0-8B77D6094EC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8E8E-D452-496E-AFB0-35B212CD4B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066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29C0-197B-4038-92F0-8B77D6094EC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8E8E-D452-496E-AFB0-35B212CD4B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643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C29C0-197B-4038-92F0-8B77D6094EC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E8E8E-D452-496E-AFB0-35B212CD4B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62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962" y="4246074"/>
            <a:ext cx="10779671" cy="780799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Çekge </a:t>
            </a:r>
            <a:r>
              <a:rPr lang="ru-RU" sz="2400" b="1" dirty="0" err="1">
                <a:latin typeface="Garamond" panose="02020404030301010803" pitchFamily="18" charset="0"/>
              </a:rPr>
              <a:t>süňki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onuň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gurluşy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kanallary</a:t>
            </a:r>
            <a:r>
              <a:rPr lang="ru-RU" sz="2400" b="1" dirty="0">
                <a:latin typeface="Garamond" panose="02020404030301010803" pitchFamily="18" charset="0"/>
              </a:rPr>
              <a:t>. Çekge </a:t>
            </a:r>
            <a:r>
              <a:rPr lang="ru-RU" sz="2400" b="1" dirty="0" err="1">
                <a:latin typeface="Garamond" panose="02020404030301010803" pitchFamily="18" charset="0"/>
              </a:rPr>
              <a:t>süňküniň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aýratynlyklary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Kelleçanagynyň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ýüz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böleginiň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olaryň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anatomiýasy</a:t>
            </a:r>
            <a:endParaRPr lang="tk-TM" sz="2400" b="1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722" y="-44967"/>
            <a:ext cx="12187600" cy="3096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390" y="6221558"/>
            <a:ext cx="2361344" cy="633569"/>
          </a:xfrm>
          <a:prstGeom prst="rect">
            <a:avLst/>
          </a:prstGeom>
        </p:spPr>
        <p:style>
          <a:lnRef idx="1">
            <a:schemeClr val="accent3"/>
          </a:lnRef>
          <a:fillRef idx="1003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defTabSz="645403"/>
            <a:r>
              <a:rPr lang="tk-TM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8746" y="5804572"/>
            <a:ext cx="4626908" cy="1053428"/>
          </a:xfrm>
          <a:prstGeom prst="rect">
            <a:avLst/>
          </a:prstGeom>
        </p:spPr>
        <p:style>
          <a:lnRef idx="1">
            <a:schemeClr val="dk1"/>
          </a:lnRef>
          <a:fillRef idx="1003">
            <a:schemeClr val="lt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50" tIns="64526" rIns="129050" bIns="64526">
            <a:spAutoFit/>
          </a:bodyPr>
          <a:lstStyle/>
          <a:p>
            <a:pPr algn="ctr" defTabSz="1290806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anatomiýasy, topografik  anatomiýa we operatiw hirurgiýa  kafedrasynyň  mugallymy  Y.B.Abdyýew</a:t>
            </a:r>
            <a:endParaRPr lang="ru-RU" sz="2000" dirty="0">
              <a:ln w="0"/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8263" y="68433"/>
            <a:ext cx="12030615" cy="1120321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0806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704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650" y="1827521"/>
            <a:ext cx="11662596" cy="11971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8271" tIns="44135" rIns="88271" bIns="44135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Çekge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süňküniň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böleklerini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gurluşyny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emele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gelmelerini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aýdyp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bermeli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Ýüz kelleçanagynyň süňklerini,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kelleçanagyň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içki we daşky esaslaryny gürrüň berip bilmeli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08251" y="405364"/>
            <a:ext cx="4739359" cy="7077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80969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92711" y="2061165"/>
            <a:ext cx="11662596" cy="23051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8271" tIns="44135" rIns="88271" bIns="44135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Çekge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süňküniň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böleklerini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atlandyryp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emele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gelmelerini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görkezip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olaryň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ähmiýetini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bilmeli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Ýüz kelleçanagynyň jübüt we täk süňklerini tapmagy we atlandyrmagy başarmaly. </a:t>
            </a:r>
          </a:p>
          <a:p>
            <a:pPr marL="457200" lvl="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Kelleçanagyň içki we daşky esaslaryny we olaryň oýlara we bölümlere bölnüşini, olardaky deşikleri, kanallary, joýalary tapmagy we atlandyrmagy başarmaly;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072364" y="405364"/>
            <a:ext cx="5975281" cy="7077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başaryp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89410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1" t="43749" r="12313" b="15139"/>
          <a:stretch/>
        </p:blipFill>
        <p:spPr>
          <a:xfrm>
            <a:off x="200025" y="200024"/>
            <a:ext cx="7553325" cy="5466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202439" y="200024"/>
            <a:ext cx="3804418" cy="132318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Çekge </a:t>
            </a:r>
            <a:r>
              <a:rPr lang="ru-RU" sz="3999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süňki</a:t>
            </a:r>
            <a:r>
              <a:rPr lang="ru-RU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indent="174111" algn="ctr" defTabSz="1088225"/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temporale)</a:t>
            </a:r>
            <a:endParaRPr lang="ru-RU" sz="3999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87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6944" r="11115" b="48612"/>
          <a:stretch/>
        </p:blipFill>
        <p:spPr>
          <a:xfrm>
            <a:off x="314325" y="285749"/>
            <a:ext cx="7496175" cy="5908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202439" y="200024"/>
            <a:ext cx="3804418" cy="132318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Çekge </a:t>
            </a:r>
            <a:r>
              <a:rPr lang="ru-RU" sz="3999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süňki</a:t>
            </a:r>
            <a:r>
              <a:rPr lang="ru-RU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indent="174111" algn="ctr" defTabSz="1088225"/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temporale)</a:t>
            </a:r>
            <a:endParaRPr lang="ru-RU" sz="3999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65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1" t="7084" r="9530" b="55416"/>
          <a:stretch/>
        </p:blipFill>
        <p:spPr>
          <a:xfrm>
            <a:off x="314325" y="228599"/>
            <a:ext cx="7923138" cy="5167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528363" y="200024"/>
            <a:ext cx="3485586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Çekge </a:t>
            </a:r>
            <a:r>
              <a:rPr lang="ru-RU" sz="36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süňki</a:t>
            </a:r>
            <a:r>
              <a:rPr lang="ru-RU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temporale)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12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9" t="7789" r="7824" b="53135"/>
          <a:stretch/>
        </p:blipFill>
        <p:spPr>
          <a:xfrm>
            <a:off x="452673" y="271603"/>
            <a:ext cx="6571592" cy="4544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6" t="7789" r="10823" b="50231"/>
          <a:stretch/>
        </p:blipFill>
        <p:spPr>
          <a:xfrm>
            <a:off x="7354517" y="271603"/>
            <a:ext cx="4596057" cy="3521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88475" y="5251857"/>
            <a:ext cx="3804418" cy="132318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Ýokarky äň</a:t>
            </a:r>
          </a:p>
          <a:p>
            <a:pPr indent="174111" algn="ctr" defTabSz="1088225"/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(ma</a:t>
            </a:r>
            <a:r>
              <a:rPr lang="en-US" sz="3999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xilla</a:t>
            </a:r>
            <a:r>
              <a:rPr lang="en-US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3999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24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5" t="52805" r="13677" b="12211"/>
          <a:stretch/>
        </p:blipFill>
        <p:spPr>
          <a:xfrm>
            <a:off x="298763" y="307817"/>
            <a:ext cx="7543281" cy="5232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148118" y="381092"/>
            <a:ext cx="3804418" cy="132318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Ýokarky äň</a:t>
            </a:r>
          </a:p>
          <a:p>
            <a:pPr indent="174111" algn="ctr" defTabSz="1088225"/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(ma</a:t>
            </a:r>
            <a:r>
              <a:rPr lang="en-US" sz="3999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xilla</a:t>
            </a:r>
            <a:r>
              <a:rPr lang="en-US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3999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77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6" t="43962" r="9704" b="13002"/>
          <a:stretch/>
        </p:blipFill>
        <p:spPr>
          <a:xfrm>
            <a:off x="362138" y="217283"/>
            <a:ext cx="6192572" cy="4899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7" t="36304" r="18760" b="13927"/>
          <a:stretch/>
        </p:blipFill>
        <p:spPr>
          <a:xfrm>
            <a:off x="7731658" y="217282"/>
            <a:ext cx="4318503" cy="4509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651849" y="5360498"/>
            <a:ext cx="3804418" cy="132318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en-US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A</a:t>
            </a:r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şaky äň</a:t>
            </a:r>
          </a:p>
          <a:p>
            <a:pPr indent="174111" algn="ctr" defTabSz="1088225"/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(mandibula</a:t>
            </a:r>
            <a:r>
              <a:rPr lang="en-US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3999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79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9" t="7657" r="8384" b="48911"/>
          <a:stretch/>
        </p:blipFill>
        <p:spPr>
          <a:xfrm>
            <a:off x="253496" y="398352"/>
            <a:ext cx="7308652" cy="5631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7994209" y="815658"/>
            <a:ext cx="3804418" cy="132318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en-US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A</a:t>
            </a:r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şaky äň</a:t>
            </a:r>
          </a:p>
          <a:p>
            <a:pPr indent="174111" algn="ctr" defTabSz="1088225"/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(mandibula</a:t>
            </a:r>
            <a:r>
              <a:rPr lang="en-US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3999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12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2" t="32475" r="18010" b="13531"/>
          <a:stretch/>
        </p:blipFill>
        <p:spPr>
          <a:xfrm>
            <a:off x="344031" y="199176"/>
            <a:ext cx="4861711" cy="6118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" t="34191" r="12540" b="41123"/>
          <a:stretch/>
        </p:blipFill>
        <p:spPr>
          <a:xfrm>
            <a:off x="5386812" y="199175"/>
            <a:ext cx="6744202" cy="2960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386812" y="3368735"/>
            <a:ext cx="6636190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Kentlewük süňki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palatinum)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35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7" t="8053" r="22343" b="66337"/>
          <a:stretch/>
        </p:blipFill>
        <p:spPr>
          <a:xfrm>
            <a:off x="172014" y="262549"/>
            <a:ext cx="5338367" cy="3277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4" t="40264" r="17061" b="36502"/>
          <a:stretch/>
        </p:blipFill>
        <p:spPr>
          <a:xfrm>
            <a:off x="5703683" y="262549"/>
            <a:ext cx="6349872" cy="3277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742385" y="4120173"/>
            <a:ext cx="6636190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Duluk süňki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zygomati</a:t>
            </a:r>
            <a:r>
              <a:rPr lang="en-US" sz="36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cus</a:t>
            </a:r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42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1" t="23234" r="8958" b="54588"/>
          <a:stretch/>
        </p:blipFill>
        <p:spPr>
          <a:xfrm>
            <a:off x="181070" y="162962"/>
            <a:ext cx="7451002" cy="2787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8" t="49901" r="13295" b="14060"/>
          <a:stretch/>
        </p:blipFill>
        <p:spPr>
          <a:xfrm>
            <a:off x="230865" y="3192955"/>
            <a:ext cx="4893399" cy="3434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7867461" y="634589"/>
            <a:ext cx="3748136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Gözýaş süňki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la</a:t>
            </a:r>
            <a:r>
              <a:rPr lang="en-US" sz="36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crimale</a:t>
            </a:r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4356" y="3303852"/>
            <a:ext cx="3748136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en-US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Azal </a:t>
            </a:r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süňki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</a:t>
            </a:r>
            <a:r>
              <a:rPr lang="en-US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vomer</a:t>
            </a:r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01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9" t="47261" r="6871" b="12871"/>
          <a:stretch/>
        </p:blipFill>
        <p:spPr>
          <a:xfrm>
            <a:off x="8148777" y="181068"/>
            <a:ext cx="3503034" cy="2372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6" t="27459" r="22156" b="13795"/>
          <a:stretch/>
        </p:blipFill>
        <p:spPr>
          <a:xfrm>
            <a:off x="3151469" y="280657"/>
            <a:ext cx="4856321" cy="6337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8148777" y="2806572"/>
            <a:ext cx="3748136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Burun</a:t>
            </a:r>
            <a:r>
              <a:rPr lang="en-US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süňki </a:t>
            </a:r>
          </a:p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</a:t>
            </a:r>
            <a:r>
              <a:rPr lang="en-US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nasales</a:t>
            </a:r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808" y="435412"/>
            <a:ext cx="2968674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Dilasty</a:t>
            </a:r>
            <a:r>
              <a:rPr lang="en-US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süňki </a:t>
            </a:r>
          </a:p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</a:t>
            </a:r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hyoideum</a:t>
            </a:r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03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3392" y="356659"/>
            <a:ext cx="11118953" cy="5613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400" b="1" dirty="0">
                <a:latin typeface="Garamond" panose="02020404030301010803" pitchFamily="18" charset="0"/>
                <a:ea typeface="Calibri"/>
                <a:cs typeface="Times New Roman"/>
              </a:rPr>
              <a:t>                                           </a:t>
            </a:r>
            <a:r>
              <a:rPr lang="ru-RU" sz="2400" b="1" dirty="0" err="1">
                <a:latin typeface="Garamond" panose="02020404030301010803" pitchFamily="18" charset="0"/>
                <a:ea typeface="Calibri"/>
                <a:cs typeface="Times New Roman"/>
              </a:rPr>
              <a:t>Testler</a:t>
            </a:r>
            <a:r>
              <a:rPr lang="ru-RU" sz="2400" b="1" dirty="0">
                <a:latin typeface="Garamond" panose="02020404030301010803" pitchFamily="18" charset="0"/>
                <a:ea typeface="Calibri"/>
                <a:cs typeface="Times New Roman"/>
              </a:rPr>
              <a:t>:</a:t>
            </a:r>
            <a:endParaRPr lang="ru-RU" sz="1867" dirty="0"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400" b="1" dirty="0">
                <a:latin typeface="Garamond" panose="02020404030301010803" pitchFamily="18" charset="0"/>
                <a:ea typeface="Calibri"/>
                <a:cs typeface="Times New Roman"/>
              </a:rPr>
              <a:t> </a:t>
            </a:r>
            <a:r>
              <a:rPr lang="en-US" sz="2400" b="1" dirty="0">
                <a:latin typeface="Garamond" panose="02020404030301010803" pitchFamily="18" charset="0"/>
                <a:ea typeface="Calibri"/>
                <a:cs typeface="Times New Roman"/>
              </a:rPr>
              <a:t>                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1. 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Çekge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süňki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näçe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bölekden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durýar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:</a:t>
            </a:r>
            <a:endParaRPr lang="ru-RU" sz="1867" dirty="0">
              <a:solidFill>
                <a:srgbClr val="0070C0"/>
              </a:solidFill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a)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teňňe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daş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;</a:t>
            </a:r>
            <a:endParaRPr lang="ru-RU" sz="1867" dirty="0"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b)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daş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deprek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;</a:t>
            </a:r>
            <a:endParaRPr lang="ru-RU" sz="1867" dirty="0"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ç)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teňňe</a:t>
            </a:r>
            <a:r>
              <a:rPr lang="ru-RU" sz="2400" dirty="0" smtClean="0">
                <a:latin typeface="Garamond" panose="02020404030301010803" pitchFamily="18" charset="0"/>
                <a:ea typeface="Calibri"/>
                <a:cs typeface="Times New Roman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ea typeface="Calibri"/>
                <a:cs typeface="Times New Roman"/>
              </a:rPr>
              <a:t>daş</a:t>
            </a:r>
            <a:r>
              <a:rPr lang="ru-RU" sz="2400" dirty="0" smtClean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deprek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.</a:t>
            </a:r>
            <a:endParaRPr lang="ru-RU" sz="1867" dirty="0"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2400" dirty="0">
                <a:latin typeface="Garamond" panose="02020404030301010803" pitchFamily="18" charset="0"/>
                <a:ea typeface="Calibri"/>
                <a:cs typeface="Times New Roman"/>
              </a:rPr>
              <a:t>                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 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2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Piramidanyň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näçe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sany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üstleri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bar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:</a:t>
            </a:r>
            <a:endParaRPr lang="ru-RU" sz="1867" dirty="0">
              <a:solidFill>
                <a:srgbClr val="0070C0"/>
              </a:solidFill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a)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öňki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,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yzky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aşaky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;</a:t>
            </a:r>
            <a:endParaRPr lang="ru-RU" sz="1867" dirty="0"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b)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ýokarky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aşaky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;</a:t>
            </a:r>
            <a:endParaRPr lang="ru-RU" sz="1867" dirty="0"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ç)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içgapdal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daşgapgal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.</a:t>
            </a:r>
            <a:endParaRPr lang="ru-RU" sz="1867" dirty="0"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 </a:t>
            </a:r>
            <a:r>
              <a:rPr lang="en-US" sz="2400" dirty="0">
                <a:latin typeface="Garamond" panose="02020404030301010803" pitchFamily="18" charset="0"/>
                <a:ea typeface="Calibri"/>
                <a:cs typeface="Times New Roman"/>
              </a:rPr>
              <a:t>               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3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Teňňe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böleginiň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näçe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sany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üstleri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bar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  <a:ea typeface="Calibri"/>
                <a:cs typeface="Times New Roman"/>
              </a:rPr>
              <a:t>:</a:t>
            </a:r>
            <a:endParaRPr lang="ru-RU" sz="1867" dirty="0">
              <a:solidFill>
                <a:srgbClr val="0070C0"/>
              </a:solidFill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a)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çekge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beýni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;</a:t>
            </a:r>
            <a:endParaRPr lang="ru-RU" sz="1867" dirty="0"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b)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içki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daşky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;</a:t>
            </a:r>
            <a:endParaRPr lang="ru-RU" sz="1867" dirty="0">
              <a:latin typeface="Garamond" panose="02020404030301010803" pitchFamily="18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ç)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öňki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Calibri"/>
                <a:cs typeface="Times New Roman"/>
              </a:rPr>
              <a:t>yzky</a:t>
            </a:r>
            <a:r>
              <a:rPr lang="ru-RU" sz="2400" dirty="0">
                <a:latin typeface="Garamond" panose="02020404030301010803" pitchFamily="18" charset="0"/>
                <a:ea typeface="Calibri"/>
                <a:cs typeface="Times New Roman"/>
              </a:rPr>
              <a:t>.</a:t>
            </a:r>
            <a:endParaRPr lang="ru-RU" sz="1867" dirty="0">
              <a:latin typeface="Garamond" panose="02020404030301010803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4153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0847" y="178908"/>
            <a:ext cx="11614995" cy="57561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667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        </a:t>
            </a:r>
            <a:r>
              <a:rPr lang="ru-RU" sz="2667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4</a:t>
            </a:r>
            <a:r>
              <a:rPr lang="ru-RU" sz="2667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Teňňe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böleginiň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emele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gelmeleri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haýsylar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:</a:t>
            </a:r>
            <a:endParaRPr lang="ru-RU" sz="2133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a)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aşaky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äň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oýy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;</a:t>
            </a:r>
            <a:endParaRPr lang="ru-RU" sz="2133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b)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ýokarky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äň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oýy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;</a:t>
            </a:r>
            <a:endParaRPr lang="ru-RU" sz="2133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ç)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pahna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oýy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.</a:t>
            </a:r>
            <a:endParaRPr lang="ru-RU" sz="2133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 </a:t>
            </a:r>
            <a:r>
              <a:rPr lang="en-US" sz="2667" dirty="0">
                <a:latin typeface="Times New Roman"/>
                <a:ea typeface="Calibri"/>
                <a:cs typeface="Times New Roman"/>
              </a:rPr>
              <a:t>        </a:t>
            </a:r>
            <a:r>
              <a:rPr lang="ru-RU" sz="2667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5</a:t>
            </a:r>
            <a:r>
              <a:rPr lang="ru-RU" sz="2667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Uky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kanalyndan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haýsy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damar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geçýär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:</a:t>
            </a:r>
            <a:endParaRPr lang="ru-RU" sz="2133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a)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daşky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uky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arteriýasy</a:t>
            </a:r>
            <a:endParaRPr lang="ru-RU" sz="2133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b)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içki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uky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arteriýasy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;</a:t>
            </a:r>
            <a:endParaRPr lang="ru-RU" sz="2133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ç)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umumy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uky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arteriýasy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.</a:t>
            </a:r>
            <a:endParaRPr lang="ru-RU" sz="2133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 </a:t>
            </a:r>
            <a:r>
              <a:rPr lang="en-US" sz="2133" dirty="0">
                <a:ea typeface="Calibri"/>
                <a:cs typeface="Times New Roman"/>
              </a:rPr>
              <a:t>           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6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Ýüz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kanalyndan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haýsy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damar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geçýär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:</a:t>
            </a:r>
            <a:endParaRPr lang="ru-RU" sz="2133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a)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ýüz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arteriýasy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;</a:t>
            </a:r>
            <a:endParaRPr lang="ru-RU" sz="2133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b)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ýüz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nerwi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;</a:t>
            </a:r>
            <a:endParaRPr lang="ru-RU" sz="2133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ç)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ýüz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wena</a:t>
            </a:r>
            <a:r>
              <a:rPr lang="en-US" sz="2667" dirty="0" err="1">
                <a:latin typeface="Times New Roman"/>
                <a:ea typeface="Calibri"/>
                <a:cs typeface="Times New Roman"/>
              </a:rPr>
              <a:t>sy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.</a:t>
            </a:r>
            <a:endParaRPr lang="ru-RU" sz="2133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0527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3392" y="836714"/>
            <a:ext cx="11137237" cy="53785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         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7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Uky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kanalyny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emele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getirýän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deşikler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:</a:t>
            </a:r>
            <a:endParaRPr lang="ru-RU" sz="2133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a)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daşky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we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içki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uky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deşikleri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;</a:t>
            </a:r>
            <a:endParaRPr lang="ru-RU" sz="2133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b) </a:t>
            </a:r>
            <a:r>
              <a:rPr lang="ru-RU" sz="2667" dirty="0" err="1" smtClean="0">
                <a:latin typeface="Times New Roman"/>
                <a:ea typeface="Calibri"/>
                <a:cs typeface="Times New Roman"/>
              </a:rPr>
              <a:t>biz-emzik</a:t>
            </a:r>
            <a:r>
              <a:rPr lang="ru-RU" sz="2667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deşigi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;</a:t>
            </a:r>
            <a:endParaRPr lang="ru-RU" sz="2133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ç)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daşky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deprek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deşigi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;</a:t>
            </a:r>
            <a:endParaRPr lang="ru-RU" sz="2133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667" b="1" dirty="0">
                <a:latin typeface="Times New Roman"/>
                <a:ea typeface="Calibri"/>
                <a:cs typeface="Times New Roman"/>
              </a:rPr>
              <a:t> </a:t>
            </a:r>
            <a:endParaRPr lang="ru-RU" sz="2133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n-US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         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8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ru-RU" sz="2667" b="1" dirty="0" err="1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Muskul-turba</a:t>
            </a:r>
            <a:r>
              <a:rPr lang="ru-RU" sz="2667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kanalynyň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b="1" dirty="0" err="1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bölümleri</a:t>
            </a:r>
            <a:r>
              <a:rPr lang="ru-RU" sz="2667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:</a:t>
            </a:r>
            <a:endParaRPr lang="ru-RU" sz="2133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a)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muskul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ýarymkanaly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;</a:t>
            </a:r>
            <a:endParaRPr lang="ru-RU" sz="2133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b)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eşidiş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turbasynyň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ýarymkanaly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deprek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 smtClean="0">
                <a:latin typeface="Times New Roman"/>
                <a:ea typeface="Calibri"/>
                <a:cs typeface="Times New Roman"/>
              </a:rPr>
              <a:t>perdesini</a:t>
            </a:r>
            <a:r>
              <a:rPr lang="ru-RU" sz="2667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 smtClean="0">
                <a:latin typeface="Times New Roman"/>
                <a:ea typeface="Calibri"/>
                <a:cs typeface="Times New Roman"/>
              </a:rPr>
              <a:t>dartýan</a:t>
            </a:r>
            <a:r>
              <a:rPr lang="ru-RU" sz="2667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 smtClean="0">
                <a:latin typeface="Times New Roman"/>
                <a:ea typeface="Calibri"/>
                <a:cs typeface="Times New Roman"/>
              </a:rPr>
              <a:t>muskulyň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 smtClean="0">
                <a:latin typeface="Times New Roman"/>
                <a:ea typeface="Calibri"/>
                <a:cs typeface="Times New Roman"/>
              </a:rPr>
              <a:t>ýarymkanaly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;</a:t>
            </a:r>
            <a:endParaRPr lang="ru-RU" sz="2133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667" dirty="0">
                <a:latin typeface="Times New Roman"/>
                <a:ea typeface="Calibri"/>
                <a:cs typeface="Times New Roman"/>
              </a:rPr>
              <a:t>ç)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eşidiş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turbasynyň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667" dirty="0" err="1">
                <a:latin typeface="Times New Roman"/>
                <a:ea typeface="Calibri"/>
                <a:cs typeface="Times New Roman"/>
              </a:rPr>
              <a:t>ýarymkanaly</a:t>
            </a:r>
            <a:r>
              <a:rPr lang="ru-RU" sz="2667" dirty="0">
                <a:latin typeface="Times New Roman"/>
                <a:ea typeface="Calibri"/>
                <a:cs typeface="Times New Roman"/>
              </a:rPr>
              <a:t>.</a:t>
            </a:r>
            <a:endParaRPr lang="ru-RU" sz="2133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5814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126" y="212442"/>
            <a:ext cx="11905323" cy="6048672"/>
          </a:xfrm>
        </p:spPr>
        <p:txBody>
          <a:bodyPr>
            <a:normAutofit fontScale="92500" lnSpcReduction="20000"/>
          </a:bodyPr>
          <a:lstStyle/>
          <a:p>
            <a:pPr marL="0" indent="1439863">
              <a:buNone/>
            </a:pPr>
            <a:r>
              <a:rPr lang="tk-TM" b="1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</a:rPr>
              <a:t>  </a:t>
            </a:r>
            <a:r>
              <a:rPr lang="tk-TM" sz="24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cs typeface="Times New Roman" pitchFamily="18" charset="0"/>
              </a:rPr>
              <a:t>9</a:t>
            </a:r>
            <a:r>
              <a:rPr lang="tk-TM" sz="2400" b="1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cs typeface="Times New Roman" pitchFamily="18" charset="0"/>
              </a:rPr>
              <a:t>.Kelleçanak funksional taýdan näçe bölüme bölünýär?</a:t>
            </a:r>
          </a:p>
          <a:p>
            <a:pPr marL="0" indent="0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    a) dört;    </a:t>
            </a:r>
          </a:p>
          <a:p>
            <a:pPr marL="0" indent="0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    b) iki;</a:t>
            </a:r>
          </a:p>
          <a:p>
            <a:pPr marL="0" indent="0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    ç) bäş;</a:t>
            </a:r>
          </a:p>
          <a:p>
            <a:pPr marL="0" indent="1439863">
              <a:buNone/>
            </a:pPr>
            <a:r>
              <a:rPr lang="tk-TM" sz="24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b="1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cs typeface="Times New Roman" pitchFamily="18" charset="0"/>
              </a:rPr>
              <a:t>  10. Kelleçanagyň haýsy esaslary bar:</a:t>
            </a:r>
          </a:p>
          <a:p>
            <a:pPr marL="0" indent="0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    a) gapdal, öňki;</a:t>
            </a:r>
          </a:p>
          <a:p>
            <a:pPr marL="0" indent="0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    b) içki, daşky;</a:t>
            </a:r>
          </a:p>
          <a:p>
            <a:pPr marL="0" indent="0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    ç) öňki, yzky;</a:t>
            </a:r>
          </a:p>
          <a:p>
            <a:pPr marL="0" indent="1439863">
              <a:buNone/>
            </a:pPr>
            <a:r>
              <a:rPr lang="tk-TM" sz="2400" b="1" dirty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b="1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cs typeface="Times New Roman" pitchFamily="18" charset="0"/>
              </a:rPr>
              <a:t>  11. Ýüz kellenaçagyň täk süňklerini sanaň:</a:t>
            </a:r>
          </a:p>
          <a:p>
            <a:pPr marL="0" indent="0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    a) ýokarky äň (enek), dilasty süňki, duluk süňki;</a:t>
            </a:r>
          </a:p>
          <a:p>
            <a:pPr marL="0" indent="0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    b) eňek (aşaky äň), dilasty süňki, azal, gözenekli süňk;</a:t>
            </a:r>
          </a:p>
          <a:p>
            <a:pPr marL="0" indent="0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    ç) eňek (aşaky äň), burun süňki, gözenekli süňk, azal.</a:t>
            </a:r>
          </a:p>
          <a:p>
            <a:pPr marL="0" indent="1439863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</a:t>
            </a:r>
            <a:r>
              <a:rPr lang="tk-TM" sz="2400" b="1" dirty="0" smtClean="0">
                <a:solidFill>
                  <a:schemeClr val="accent1">
                    <a:lumMod val="75000"/>
                  </a:schemeClr>
                </a:solidFill>
                <a:latin typeface="Garamond" panose="02020404030301010803" pitchFamily="18" charset="0"/>
                <a:cs typeface="Times New Roman" pitchFamily="18" charset="0"/>
              </a:rPr>
              <a:t>12. Ýüz kelleçanagyň  jübüt süňklerini sanaň:</a:t>
            </a:r>
          </a:p>
          <a:p>
            <a:pPr marL="0" indent="0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    a)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ýokarky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eňek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äň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burun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süňkleri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gözýaş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duluk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kentlewük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;</a:t>
            </a:r>
            <a:endParaRPr lang="ru-RU" sz="2400" dirty="0" smtClean="0">
              <a:latin typeface="Garamond" panose="02020404030301010803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    b) ýokarky (eňek) äň, duluk, gözýaş, dilasty, aşaky burun balykgulagy;</a:t>
            </a:r>
          </a:p>
          <a:p>
            <a:pPr marL="0" indent="0"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     ç) azal, dilasty süňki, gözýaş, duluk, kentlewük;</a:t>
            </a:r>
          </a:p>
          <a:p>
            <a:pPr marL="0" indent="0">
              <a:buNone/>
            </a:pPr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83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54" y="149672"/>
            <a:ext cx="11733060" cy="61904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558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28" y="2781164"/>
            <a:ext cx="12094545" cy="73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692" indent="0" algn="ctr">
              <a:buNone/>
            </a:pPr>
            <a:r>
              <a:rPr lang="tk-TM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Diňläniňiz </a:t>
            </a:r>
            <a:r>
              <a:rPr lang="tk-TM" sz="4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üçin köp sagboluň!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79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573</Words>
  <Application>Microsoft Office PowerPoint</Application>
  <PresentationFormat>Произвольный</PresentationFormat>
  <Paragraphs>103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Çekge süňki, onuň gurluşy we kanallary. Çekge süňküniň gurluş aýratynlyklary. Kelleçanagynyň ýüz böleginiň süňkleri we olaryň anatomiýasy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Çekge süňki, onuň gurluşy we kanallary. Çekge süňküniň gurluş aýratynlyklary. Kelleçanagynyň ýüz böleginiň süňkleri we olaryň anatomiýasy</dc:title>
  <dc:creator>admin</dc:creator>
  <cp:lastModifiedBy>user</cp:lastModifiedBy>
  <cp:revision>7</cp:revision>
  <dcterms:created xsi:type="dcterms:W3CDTF">2024-09-16T13:25:06Z</dcterms:created>
  <dcterms:modified xsi:type="dcterms:W3CDTF">2024-09-22T08:01:32Z</dcterms:modified>
</cp:coreProperties>
</file>